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39"/>
  </p:notesMasterIdLst>
  <p:handoutMasterIdLst>
    <p:handoutMasterId r:id="rId40"/>
  </p:handoutMasterIdLst>
  <p:sldIdLst>
    <p:sldId id="1735" r:id="rId3"/>
    <p:sldId id="1736" r:id="rId4"/>
    <p:sldId id="2279" r:id="rId5"/>
    <p:sldId id="2120" r:id="rId6"/>
    <p:sldId id="2343" r:id="rId7"/>
    <p:sldId id="2344" r:id="rId8"/>
    <p:sldId id="2319" r:id="rId9"/>
    <p:sldId id="2295" r:id="rId10"/>
    <p:sldId id="2330" r:id="rId11"/>
    <p:sldId id="2331" r:id="rId12"/>
    <p:sldId id="2332" r:id="rId13"/>
    <p:sldId id="2333" r:id="rId14"/>
    <p:sldId id="2354" r:id="rId15"/>
    <p:sldId id="2345" r:id="rId16"/>
    <p:sldId id="2278" r:id="rId17"/>
    <p:sldId id="2138" r:id="rId18"/>
    <p:sldId id="2335" r:id="rId19"/>
    <p:sldId id="2337" r:id="rId20"/>
    <p:sldId id="2336" r:id="rId21"/>
    <p:sldId id="2338" r:id="rId22"/>
    <p:sldId id="2339" r:id="rId23"/>
    <p:sldId id="2341" r:id="rId24"/>
    <p:sldId id="2342" r:id="rId25"/>
    <p:sldId id="2346" r:id="rId26"/>
    <p:sldId id="2347" r:id="rId27"/>
    <p:sldId id="2352" r:id="rId28"/>
    <p:sldId id="2355" r:id="rId29"/>
    <p:sldId id="2348" r:id="rId30"/>
    <p:sldId id="2349" r:id="rId31"/>
    <p:sldId id="2350" r:id="rId32"/>
    <p:sldId id="2351" r:id="rId33"/>
    <p:sldId id="2353" r:id="rId34"/>
    <p:sldId id="2281" r:id="rId35"/>
    <p:sldId id="2139" r:id="rId36"/>
    <p:sldId id="2300" r:id="rId37"/>
    <p:sldId id="1701"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5067" autoAdjust="0"/>
  </p:normalViewPr>
  <p:slideViewPr>
    <p:cSldViewPr>
      <p:cViewPr varScale="1">
        <p:scale>
          <a:sx n="90" d="100"/>
          <a:sy n="90" d="100"/>
        </p:scale>
        <p:origin x="1194"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01-Jul-21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01-Jul-21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50Physical_Fulfillment#Configuring_Loan_Recall_Requests" TargetMode="External"/><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39.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30Fulfillment/080Configuring_Fulfillment/050Physical_Fulfillment#Configuring_Loan_Recall_Requests"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000" dirty="0"/>
              <a:t>Configuring and Using Loan Recall Requests</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57FE7-E810-4209-BE52-930737BA770B}"/>
              </a:ext>
            </a:extLst>
          </p:cNvPr>
          <p:cNvPicPr>
            <a:picLocks noChangeAspect="1"/>
          </p:cNvPicPr>
          <p:nvPr/>
        </p:nvPicPr>
        <p:blipFill>
          <a:blip r:embed="rId2"/>
          <a:stretch>
            <a:fillRect/>
          </a:stretch>
        </p:blipFill>
        <p:spPr>
          <a:xfrm>
            <a:off x="4291780" y="1288775"/>
            <a:ext cx="4456684" cy="22052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3906681" cy="3952022"/>
          </a:xfrm>
        </p:spPr>
        <p:txBody>
          <a:bodyPr>
            <a:normAutofit/>
          </a:bodyPr>
          <a:lstStyle/>
          <a:p>
            <a:r>
              <a:rPr lang="en-US" sz="2000" dirty="0"/>
              <a:t>Here we have defined that recalls will be created when a physical item request is made on an item which is on loan</a:t>
            </a:r>
          </a:p>
          <a:p>
            <a:r>
              <a:rPr lang="en-US" sz="2000" dirty="0"/>
              <a:t>For an explanation of what each of these lines mean see the table at </a:t>
            </a:r>
            <a:r>
              <a:rPr lang="en-US" sz="2000" dirty="0">
                <a:hlinkClick r:id="rId3"/>
              </a:rPr>
              <a:t>Configuring Loan Recall Requests with "Is Recallable" set to "true"</a:t>
            </a:r>
            <a:r>
              <a:rPr lang="en-US" sz="2000" dirty="0"/>
              <a:t>.</a:t>
            </a:r>
          </a:p>
          <a:p>
            <a:endParaRPr lang="en-US" sz="2000" dirty="0"/>
          </a:p>
          <a:p>
            <a:endParaRPr lang="en-US" sz="2000" dirty="0"/>
          </a:p>
        </p:txBody>
      </p:sp>
      <p:sp>
        <p:nvSpPr>
          <p:cNvPr id="6" name="Rectangle 5">
            <a:extLst>
              <a:ext uri="{FF2B5EF4-FFF2-40B4-BE49-F238E27FC236}">
                <a16:creationId xmlns:a16="http://schemas.microsoft.com/office/drawing/2014/main" id="{46B0CF00-83E8-4931-8B57-9237D72E4FA0}"/>
              </a:ext>
            </a:extLst>
          </p:cNvPr>
          <p:cNvSpPr/>
          <p:nvPr/>
        </p:nvSpPr>
        <p:spPr>
          <a:xfrm>
            <a:off x="4283415" y="1606170"/>
            <a:ext cx="44566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20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1008112"/>
          </a:xfrm>
        </p:spPr>
        <p:txBody>
          <a:bodyPr>
            <a:normAutofit/>
          </a:bodyPr>
          <a:lstStyle/>
          <a:p>
            <a:r>
              <a:rPr lang="en-US" sz="2000" dirty="0"/>
              <a:t>In addition to setting the relevant lines to "Yes" in the "Loan Recalls Configuration" mapping table, the relevant "Terms Of Use" for the loan must also be set to "Recall Allowed".  </a:t>
            </a:r>
          </a:p>
        </p:txBody>
      </p:sp>
      <p:pic>
        <p:nvPicPr>
          <p:cNvPr id="8" name="Picture 7">
            <a:extLst>
              <a:ext uri="{FF2B5EF4-FFF2-40B4-BE49-F238E27FC236}">
                <a16:creationId xmlns:a16="http://schemas.microsoft.com/office/drawing/2014/main" id="{9EB8CA30-226A-4107-951F-78D72E2C06FC}"/>
              </a:ext>
            </a:extLst>
          </p:cNvPr>
          <p:cNvPicPr>
            <a:picLocks noChangeAspect="1"/>
          </p:cNvPicPr>
          <p:nvPr/>
        </p:nvPicPr>
        <p:blipFill>
          <a:blip r:embed="rId2"/>
          <a:stretch>
            <a:fillRect/>
          </a:stretch>
        </p:blipFill>
        <p:spPr>
          <a:xfrm>
            <a:off x="1628775" y="1972445"/>
            <a:ext cx="5886450" cy="2790825"/>
          </a:xfrm>
          <a:prstGeom prst="rect">
            <a:avLst/>
          </a:prstGeom>
          <a:ln>
            <a:solidFill>
              <a:schemeClr val="accent1"/>
            </a:solidFill>
          </a:ln>
        </p:spPr>
      </p:pic>
      <p:sp>
        <p:nvSpPr>
          <p:cNvPr id="9" name="Rectangle 8">
            <a:extLst>
              <a:ext uri="{FF2B5EF4-FFF2-40B4-BE49-F238E27FC236}">
                <a16:creationId xmlns:a16="http://schemas.microsoft.com/office/drawing/2014/main" id="{2DC5AD0C-60ED-4F31-B67B-E956917625A0}"/>
              </a:ext>
            </a:extLst>
          </p:cNvPr>
          <p:cNvSpPr/>
          <p:nvPr/>
        </p:nvSpPr>
        <p:spPr>
          <a:xfrm>
            <a:off x="1907704" y="2067694"/>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4547A0-EDEA-4B64-B7AD-8587AABDC525}"/>
              </a:ext>
            </a:extLst>
          </p:cNvPr>
          <p:cNvSpPr/>
          <p:nvPr/>
        </p:nvSpPr>
        <p:spPr>
          <a:xfrm>
            <a:off x="2915816" y="3723878"/>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7FABE9-153D-4731-9743-CC89B7E92AC6}"/>
              </a:ext>
            </a:extLst>
          </p:cNvPr>
          <p:cNvSpPr/>
          <p:nvPr/>
        </p:nvSpPr>
        <p:spPr>
          <a:xfrm>
            <a:off x="2411760" y="4371950"/>
            <a:ext cx="3312368" cy="39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0F55AF-9F15-49F7-9277-D9254C11B029}"/>
              </a:ext>
            </a:extLst>
          </p:cNvPr>
          <p:cNvSpPr txBox="1"/>
          <p:nvPr/>
        </p:nvSpPr>
        <p:spPr>
          <a:xfrm>
            <a:off x="6084168" y="1907996"/>
            <a:ext cx="1944216" cy="1815882"/>
          </a:xfrm>
          <a:prstGeom prst="rect">
            <a:avLst/>
          </a:prstGeom>
          <a:solidFill>
            <a:schemeClr val="bg1"/>
          </a:solidFill>
          <a:ln>
            <a:solidFill>
              <a:schemeClr val="accent1"/>
            </a:solidFill>
          </a:ln>
        </p:spPr>
        <p:txBody>
          <a:bodyPr wrap="square" rtlCol="0">
            <a:spAutoFit/>
          </a:bodyPr>
          <a:lstStyle/>
          <a:p>
            <a:r>
              <a:rPr lang="en-US" sz="1600" dirty="0"/>
              <a:t>In the example here the "Main Library" location "General" uses a fulfillment unit called "Regular Location Circulating Material".</a:t>
            </a:r>
          </a:p>
        </p:txBody>
      </p:sp>
      <p:cxnSp>
        <p:nvCxnSpPr>
          <p:cNvPr id="14" name="Straight Arrow Connector 13">
            <a:extLst>
              <a:ext uri="{FF2B5EF4-FFF2-40B4-BE49-F238E27FC236}">
                <a16:creationId xmlns:a16="http://schemas.microsoft.com/office/drawing/2014/main" id="{76F7028B-FB2E-4563-892C-5235C6168468}"/>
              </a:ext>
            </a:extLst>
          </p:cNvPr>
          <p:cNvCxnSpPr/>
          <p:nvPr/>
        </p:nvCxnSpPr>
        <p:spPr>
          <a:xfrm flipH="1">
            <a:off x="5220072" y="3075806"/>
            <a:ext cx="864096" cy="1224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4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E4435D-7890-4290-8D74-DDB1B5300A1E}"/>
              </a:ext>
            </a:extLst>
          </p:cNvPr>
          <p:cNvPicPr>
            <a:picLocks noChangeAspect="1"/>
          </p:cNvPicPr>
          <p:nvPr/>
        </p:nvPicPr>
        <p:blipFill>
          <a:blip r:embed="rId2"/>
          <a:stretch>
            <a:fillRect/>
          </a:stretch>
        </p:blipFill>
        <p:spPr>
          <a:xfrm>
            <a:off x="0" y="1426368"/>
            <a:ext cx="9144000" cy="30175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3"/>
            <a:ext cx="8424936" cy="648072"/>
          </a:xfrm>
        </p:spPr>
        <p:txBody>
          <a:bodyPr>
            <a:normAutofit lnSpcReduction="10000"/>
          </a:bodyPr>
          <a:lstStyle/>
          <a:p>
            <a:r>
              <a:rPr lang="en-US" sz="2000" dirty="0"/>
              <a:t>The fulfillment unit called "Regular Location Circulating Material" has a fulfillment unit rule called "14 Day Loan" which allows recalls. </a:t>
            </a:r>
          </a:p>
          <a:p>
            <a:endParaRPr lang="en-US" sz="2000" dirty="0"/>
          </a:p>
        </p:txBody>
      </p:sp>
      <p:sp>
        <p:nvSpPr>
          <p:cNvPr id="9" name="Rectangle 8">
            <a:extLst>
              <a:ext uri="{FF2B5EF4-FFF2-40B4-BE49-F238E27FC236}">
                <a16:creationId xmlns:a16="http://schemas.microsoft.com/office/drawing/2014/main" id="{2DC5AD0C-60ED-4F31-B67B-E956917625A0}"/>
              </a:ext>
            </a:extLst>
          </p:cNvPr>
          <p:cNvSpPr/>
          <p:nvPr/>
        </p:nvSpPr>
        <p:spPr>
          <a:xfrm>
            <a:off x="827584" y="2067694"/>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4547A0-EDEA-4B64-B7AD-8587AABDC525}"/>
              </a:ext>
            </a:extLst>
          </p:cNvPr>
          <p:cNvSpPr/>
          <p:nvPr/>
        </p:nvSpPr>
        <p:spPr>
          <a:xfrm>
            <a:off x="683568" y="3908622"/>
            <a:ext cx="52565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08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2"/>
            <a:ext cx="8424936" cy="2808311"/>
          </a:xfrm>
        </p:spPr>
        <p:txBody>
          <a:bodyPr>
            <a:normAutofit/>
          </a:bodyPr>
          <a:lstStyle/>
          <a:p>
            <a:r>
              <a:rPr lang="en-US" sz="2000" dirty="0"/>
              <a:t>Note that in the example we are doing now "Is Recallable" is set to "true".</a:t>
            </a:r>
          </a:p>
          <a:p>
            <a:r>
              <a:rPr lang="en-US" sz="2000" dirty="0"/>
              <a:t>Later in this presentation we will see an example where "Is Recallable" is set to "false".</a:t>
            </a:r>
          </a:p>
          <a:p>
            <a:r>
              <a:rPr lang="en-US" sz="2000" dirty="0"/>
              <a:t>If the policy "Is Recallable" is set to </a:t>
            </a:r>
          </a:p>
          <a:p>
            <a:pPr lvl="1"/>
            <a:r>
              <a:rPr lang="en-US" sz="1800" dirty="0"/>
              <a:t>"true", then the loan status changes to "Recalled" and the due date on the loan changes.</a:t>
            </a:r>
          </a:p>
          <a:p>
            <a:pPr lvl="1"/>
            <a:r>
              <a:rPr lang="en-US" sz="1800" dirty="0"/>
              <a:t>"false", then the loan status changes to "Recalled" and the due date on the loan does not change. </a:t>
            </a:r>
          </a:p>
          <a:p>
            <a:endParaRPr lang="en-US" sz="2000" dirty="0"/>
          </a:p>
        </p:txBody>
      </p:sp>
    </p:spTree>
    <p:extLst>
      <p:ext uri="{BB962C8B-B14F-4D97-AF65-F5344CB8AC3E}">
        <p14:creationId xmlns:p14="http://schemas.microsoft.com/office/powerpoint/2010/main" val="293597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05B58-857B-45C9-A97C-9E34705B40E6}"/>
              </a:ext>
            </a:extLst>
          </p:cNvPr>
          <p:cNvPicPr>
            <a:picLocks noChangeAspect="1"/>
          </p:cNvPicPr>
          <p:nvPr/>
        </p:nvPicPr>
        <p:blipFill>
          <a:blip r:embed="rId2"/>
          <a:stretch>
            <a:fillRect/>
          </a:stretch>
        </p:blipFill>
        <p:spPr>
          <a:xfrm>
            <a:off x="-15246" y="1132656"/>
            <a:ext cx="9144000" cy="35993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9543"/>
            <a:ext cx="8424936" cy="648072"/>
          </a:xfrm>
        </p:spPr>
        <p:txBody>
          <a:bodyPr>
            <a:normAutofit/>
          </a:bodyPr>
          <a:lstStyle/>
          <a:p>
            <a:r>
              <a:rPr lang="en-US" sz="2000" dirty="0"/>
              <a:t>The "Recall Period" is defined as 7 days</a:t>
            </a:r>
          </a:p>
          <a:p>
            <a:endParaRPr lang="en-US" sz="2000" dirty="0"/>
          </a:p>
        </p:txBody>
      </p:sp>
      <p:sp>
        <p:nvSpPr>
          <p:cNvPr id="10" name="Rectangle 9">
            <a:extLst>
              <a:ext uri="{FF2B5EF4-FFF2-40B4-BE49-F238E27FC236}">
                <a16:creationId xmlns:a16="http://schemas.microsoft.com/office/drawing/2014/main" id="{F54547A0-EDEA-4B64-B7AD-8587AABDC525}"/>
              </a:ext>
            </a:extLst>
          </p:cNvPr>
          <p:cNvSpPr/>
          <p:nvPr/>
        </p:nvSpPr>
        <p:spPr>
          <a:xfrm>
            <a:off x="611560" y="3651870"/>
            <a:ext cx="6912768" cy="358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1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Real use case with "Is Recallable" set to "true"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15</a:t>
            </a:fld>
            <a:endParaRPr lang="en-US" dirty="0"/>
          </a:p>
        </p:txBody>
      </p:sp>
      <p:pic>
        <p:nvPicPr>
          <p:cNvPr id="2" name="Picture 1">
            <a:extLst>
              <a:ext uri="{FF2B5EF4-FFF2-40B4-BE49-F238E27FC236}">
                <a16:creationId xmlns:a16="http://schemas.microsoft.com/office/drawing/2014/main" id="{127E04EE-AA26-4F11-A907-4A4D23B8D90E}"/>
              </a:ext>
            </a:extLst>
          </p:cNvPr>
          <p:cNvPicPr>
            <a:picLocks noChangeAspect="1"/>
          </p:cNvPicPr>
          <p:nvPr/>
        </p:nvPicPr>
        <p:blipFill>
          <a:blip r:embed="rId2"/>
          <a:stretch>
            <a:fillRect/>
          </a:stretch>
        </p:blipFill>
        <p:spPr>
          <a:xfrm>
            <a:off x="3851920" y="0"/>
            <a:ext cx="5292080" cy="3182715"/>
          </a:xfrm>
          <a:prstGeom prst="rect">
            <a:avLst/>
          </a:prstGeom>
        </p:spPr>
      </p:pic>
    </p:spTree>
    <p:extLst>
      <p:ext uri="{BB962C8B-B14F-4D97-AF65-F5344CB8AC3E}">
        <p14:creationId xmlns:p14="http://schemas.microsoft.com/office/powerpoint/2010/main" val="250950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E7F26F-877C-4D33-80C5-140653E1B5AA}"/>
              </a:ext>
            </a:extLst>
          </p:cNvPr>
          <p:cNvPicPr>
            <a:picLocks noChangeAspect="1"/>
          </p:cNvPicPr>
          <p:nvPr/>
        </p:nvPicPr>
        <p:blipFill>
          <a:blip r:embed="rId2"/>
          <a:stretch>
            <a:fillRect/>
          </a:stretch>
        </p:blipFill>
        <p:spPr>
          <a:xfrm>
            <a:off x="0" y="1410421"/>
            <a:ext cx="9144000" cy="23226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864096"/>
          </a:xfrm>
        </p:spPr>
        <p:txBody>
          <a:bodyPr>
            <a:noAutofit/>
          </a:bodyPr>
          <a:lstStyle/>
          <a:p>
            <a:r>
              <a:rPr lang="en-US" sz="2000" dirty="0"/>
              <a:t>The item gets loaned to patron Alicia Chen for 14 days.</a:t>
            </a:r>
          </a:p>
        </p:txBody>
      </p:sp>
      <p:sp>
        <p:nvSpPr>
          <p:cNvPr id="5" name="Rectangle 4">
            <a:extLst>
              <a:ext uri="{FF2B5EF4-FFF2-40B4-BE49-F238E27FC236}">
                <a16:creationId xmlns:a16="http://schemas.microsoft.com/office/drawing/2014/main" id="{D2A6543A-56C5-41DF-8C99-1544351FC4D4}"/>
              </a:ext>
            </a:extLst>
          </p:cNvPr>
          <p:cNvSpPr/>
          <p:nvPr/>
        </p:nvSpPr>
        <p:spPr>
          <a:xfrm>
            <a:off x="107504" y="3147813"/>
            <a:ext cx="1584176" cy="585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38E717-F06B-481F-AECE-ED91C7B0D11C}"/>
              </a:ext>
            </a:extLst>
          </p:cNvPr>
          <p:cNvSpPr/>
          <p:nvPr/>
        </p:nvSpPr>
        <p:spPr>
          <a:xfrm>
            <a:off x="1707379" y="3147813"/>
            <a:ext cx="992413" cy="58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11B816-1986-4A84-96B8-974E0E7E1DE0}"/>
              </a:ext>
            </a:extLst>
          </p:cNvPr>
          <p:cNvSpPr/>
          <p:nvPr/>
        </p:nvSpPr>
        <p:spPr>
          <a:xfrm>
            <a:off x="4211961" y="3143716"/>
            <a:ext cx="720080" cy="58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7E4A66-BE20-4653-B5BE-158E2EE0638A}"/>
              </a:ext>
            </a:extLst>
          </p:cNvPr>
          <p:cNvSpPr/>
          <p:nvPr/>
        </p:nvSpPr>
        <p:spPr>
          <a:xfrm>
            <a:off x="8141576" y="2787774"/>
            <a:ext cx="720080" cy="58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41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F9150-F94C-4150-8A64-68F97CC39C8F}"/>
              </a:ext>
            </a:extLst>
          </p:cNvPr>
          <p:cNvPicPr>
            <a:picLocks noChangeAspect="1"/>
          </p:cNvPicPr>
          <p:nvPr/>
        </p:nvPicPr>
        <p:blipFill>
          <a:blip r:embed="rId2"/>
          <a:stretch>
            <a:fillRect/>
          </a:stretch>
        </p:blipFill>
        <p:spPr>
          <a:xfrm>
            <a:off x="2299797" y="1637379"/>
            <a:ext cx="4144413" cy="31794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864096"/>
          </a:xfrm>
        </p:spPr>
        <p:txBody>
          <a:bodyPr>
            <a:noAutofit/>
          </a:bodyPr>
          <a:lstStyle/>
          <a:p>
            <a:r>
              <a:rPr lang="en-US" sz="2000" dirty="0"/>
              <a:t>Patron </a:t>
            </a:r>
            <a:r>
              <a:rPr lang="en-US" sz="2000" dirty="0" err="1"/>
              <a:t>Bjørg</a:t>
            </a:r>
            <a:r>
              <a:rPr lang="en-US" sz="2000" dirty="0"/>
              <a:t> Nordli-</a:t>
            </a:r>
            <a:r>
              <a:rPr lang="en-US" sz="2000" dirty="0" err="1"/>
              <a:t>Mathisen</a:t>
            </a:r>
            <a:r>
              <a:rPr lang="en-US" sz="2000" dirty="0"/>
              <a:t> logs into Primo, sees it is not available, and makes a physical item request for it.</a:t>
            </a:r>
          </a:p>
        </p:txBody>
      </p:sp>
      <p:sp>
        <p:nvSpPr>
          <p:cNvPr id="5" name="Rectangle 4">
            <a:extLst>
              <a:ext uri="{FF2B5EF4-FFF2-40B4-BE49-F238E27FC236}">
                <a16:creationId xmlns:a16="http://schemas.microsoft.com/office/drawing/2014/main" id="{D2A6543A-56C5-41DF-8C99-1544351FC4D4}"/>
              </a:ext>
            </a:extLst>
          </p:cNvPr>
          <p:cNvSpPr/>
          <p:nvPr/>
        </p:nvSpPr>
        <p:spPr>
          <a:xfrm>
            <a:off x="2987824" y="4227934"/>
            <a:ext cx="3312368" cy="4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38E717-F06B-481F-AECE-ED91C7B0D11C}"/>
              </a:ext>
            </a:extLst>
          </p:cNvPr>
          <p:cNvSpPr/>
          <p:nvPr/>
        </p:nvSpPr>
        <p:spPr>
          <a:xfrm>
            <a:off x="2267744" y="1637754"/>
            <a:ext cx="1512168" cy="789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99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1CBEE2-2953-4A9C-B2AB-A99B2DBB624C}"/>
              </a:ext>
            </a:extLst>
          </p:cNvPr>
          <p:cNvPicPr>
            <a:picLocks noChangeAspect="1"/>
          </p:cNvPicPr>
          <p:nvPr/>
        </p:nvPicPr>
        <p:blipFill>
          <a:blip r:embed="rId2"/>
          <a:stretch>
            <a:fillRect/>
          </a:stretch>
        </p:blipFill>
        <p:spPr>
          <a:xfrm>
            <a:off x="0" y="2078831"/>
            <a:ext cx="9144000" cy="98583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864096"/>
          </a:xfrm>
        </p:spPr>
        <p:txBody>
          <a:bodyPr>
            <a:noAutofit/>
          </a:bodyPr>
          <a:lstStyle/>
          <a:p>
            <a:r>
              <a:rPr lang="en-US" sz="2000" dirty="0"/>
              <a:t>The loan gets a status of "Recalled"</a:t>
            </a:r>
          </a:p>
        </p:txBody>
      </p:sp>
      <p:sp>
        <p:nvSpPr>
          <p:cNvPr id="7" name="Rectangle 6">
            <a:extLst>
              <a:ext uri="{FF2B5EF4-FFF2-40B4-BE49-F238E27FC236}">
                <a16:creationId xmlns:a16="http://schemas.microsoft.com/office/drawing/2014/main" id="{8138E717-F06B-481F-AECE-ED91C7B0D11C}"/>
              </a:ext>
            </a:extLst>
          </p:cNvPr>
          <p:cNvSpPr/>
          <p:nvPr/>
        </p:nvSpPr>
        <p:spPr>
          <a:xfrm>
            <a:off x="5762956" y="2426883"/>
            <a:ext cx="897276" cy="618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80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AA928-DF2A-4D91-8524-B31A94AC3A45}"/>
              </a:ext>
            </a:extLst>
          </p:cNvPr>
          <p:cNvPicPr>
            <a:picLocks noChangeAspect="1"/>
          </p:cNvPicPr>
          <p:nvPr/>
        </p:nvPicPr>
        <p:blipFill>
          <a:blip r:embed="rId2"/>
          <a:stretch>
            <a:fillRect/>
          </a:stretch>
        </p:blipFill>
        <p:spPr>
          <a:xfrm>
            <a:off x="2733633" y="1256817"/>
            <a:ext cx="3676734" cy="33924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864096"/>
          </a:xfrm>
        </p:spPr>
        <p:txBody>
          <a:bodyPr>
            <a:noAutofit/>
          </a:bodyPr>
          <a:lstStyle/>
          <a:p>
            <a:r>
              <a:rPr lang="en-US" sz="2000" dirty="0"/>
              <a:t>Patron Alicia Chen gets a letter that the due date has changed</a:t>
            </a:r>
          </a:p>
        </p:txBody>
      </p:sp>
      <p:sp>
        <p:nvSpPr>
          <p:cNvPr id="5" name="Rectangle 4">
            <a:extLst>
              <a:ext uri="{FF2B5EF4-FFF2-40B4-BE49-F238E27FC236}">
                <a16:creationId xmlns:a16="http://schemas.microsoft.com/office/drawing/2014/main" id="{D2A6543A-56C5-41DF-8C99-1544351FC4D4}"/>
              </a:ext>
            </a:extLst>
          </p:cNvPr>
          <p:cNvSpPr/>
          <p:nvPr/>
        </p:nvSpPr>
        <p:spPr>
          <a:xfrm>
            <a:off x="4608004" y="3895908"/>
            <a:ext cx="1260140" cy="492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38E717-F06B-481F-AECE-ED91C7B0D11C}"/>
              </a:ext>
            </a:extLst>
          </p:cNvPr>
          <p:cNvSpPr/>
          <p:nvPr/>
        </p:nvSpPr>
        <p:spPr>
          <a:xfrm>
            <a:off x="2753493" y="1550821"/>
            <a:ext cx="1548724" cy="372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5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339502"/>
            <a:ext cx="4572000" cy="41529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pPr lvl="1"/>
            <a:r>
              <a:rPr lang="en-US" dirty="0"/>
              <a:t>Introduction</a:t>
            </a:r>
          </a:p>
          <a:p>
            <a:pPr lvl="1"/>
            <a:r>
              <a:rPr lang="en-US" dirty="0"/>
              <a:t>Configuring Loan Recall Requests with "Is Recallable" set to "true" </a:t>
            </a:r>
          </a:p>
          <a:p>
            <a:pPr lvl="1"/>
            <a:r>
              <a:rPr lang="en-US" dirty="0"/>
              <a:t>Real use case with "Is Recallable" set to "true" </a:t>
            </a:r>
          </a:p>
          <a:p>
            <a:pPr lvl="1"/>
            <a:r>
              <a:rPr lang="en-US" dirty="0"/>
              <a:t>Configuring Loan Recall Requests with "Is Recallable" set to "false"</a:t>
            </a:r>
          </a:p>
          <a:p>
            <a:pPr lvl="1"/>
            <a:r>
              <a:rPr lang="en-US" dirty="0"/>
              <a:t>Real use case with "Is Recallable" set to </a:t>
            </a:r>
            <a:r>
              <a:rPr lang="en-US"/>
              <a:t>“false</a:t>
            </a:r>
            <a:r>
              <a:rPr lang="en-US" dirty="0"/>
              <a:t>" </a:t>
            </a:r>
          </a:p>
          <a:p>
            <a:pPr lvl="1"/>
            <a:r>
              <a:rPr lang="en-US" dirty="0"/>
              <a:t>A note regarding fines on recalled items returned late</a:t>
            </a:r>
          </a:p>
          <a:p>
            <a:pPr lvl="1"/>
            <a:endParaRPr lang="en-US" dirty="0"/>
          </a:p>
          <a:p>
            <a:pPr lvl="1"/>
            <a:endParaRPr lang="en-US" dirty="0"/>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5E912-7E29-4E3B-869F-9B343CCE1F1D}"/>
              </a:ext>
            </a:extLst>
          </p:cNvPr>
          <p:cNvPicPr>
            <a:picLocks noChangeAspect="1"/>
          </p:cNvPicPr>
          <p:nvPr/>
        </p:nvPicPr>
        <p:blipFill>
          <a:blip r:embed="rId2"/>
          <a:stretch>
            <a:fillRect/>
          </a:stretch>
        </p:blipFill>
        <p:spPr>
          <a:xfrm>
            <a:off x="1656184" y="2067694"/>
            <a:ext cx="5724128" cy="25644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1116294"/>
          </a:xfrm>
        </p:spPr>
        <p:txBody>
          <a:bodyPr>
            <a:noAutofit/>
          </a:bodyPr>
          <a:lstStyle/>
          <a:p>
            <a:r>
              <a:rPr lang="en-US" sz="2000" dirty="0"/>
              <a:t>The reason the loan got shortened to June 30</a:t>
            </a:r>
            <a:r>
              <a:rPr lang="en-US" sz="2000" baseline="30000" dirty="0"/>
              <a:t>th</a:t>
            </a:r>
            <a:r>
              <a:rPr lang="en-US" sz="2000" dirty="0"/>
              <a:t> when the notice was sent out on June 23 is because the "Terms Of Use" has a "Recall Period" defined as "Recall Notice Time 7". </a:t>
            </a:r>
          </a:p>
        </p:txBody>
      </p:sp>
      <p:sp>
        <p:nvSpPr>
          <p:cNvPr id="7" name="Rectangle 6">
            <a:extLst>
              <a:ext uri="{FF2B5EF4-FFF2-40B4-BE49-F238E27FC236}">
                <a16:creationId xmlns:a16="http://schemas.microsoft.com/office/drawing/2014/main" id="{8138E717-F06B-481F-AECE-ED91C7B0D11C}"/>
              </a:ext>
            </a:extLst>
          </p:cNvPr>
          <p:cNvSpPr/>
          <p:nvPr/>
        </p:nvSpPr>
        <p:spPr>
          <a:xfrm>
            <a:off x="1656184" y="4363934"/>
            <a:ext cx="5724128" cy="261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36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1116294"/>
          </a:xfrm>
        </p:spPr>
        <p:txBody>
          <a:bodyPr>
            <a:noAutofit/>
          </a:bodyPr>
          <a:lstStyle/>
          <a:p>
            <a:r>
              <a:rPr lang="en-US" sz="2000" dirty="0"/>
              <a:t>The options for the "Recall Period" are defined in the ‘Advanced Policy Configuration" at "Configuration &gt; Fulfillment &gt; Physical Fulfillment" </a:t>
            </a:r>
          </a:p>
        </p:txBody>
      </p:sp>
      <p:pic>
        <p:nvPicPr>
          <p:cNvPr id="8" name="Picture 7">
            <a:extLst>
              <a:ext uri="{FF2B5EF4-FFF2-40B4-BE49-F238E27FC236}">
                <a16:creationId xmlns:a16="http://schemas.microsoft.com/office/drawing/2014/main" id="{8DC552F4-1646-4BDC-885A-B6AD2621833D}"/>
              </a:ext>
            </a:extLst>
          </p:cNvPr>
          <p:cNvPicPr>
            <a:picLocks noChangeAspect="1"/>
          </p:cNvPicPr>
          <p:nvPr/>
        </p:nvPicPr>
        <p:blipFill>
          <a:blip r:embed="rId2"/>
          <a:stretch>
            <a:fillRect/>
          </a:stretch>
        </p:blipFill>
        <p:spPr>
          <a:xfrm>
            <a:off x="3048000" y="1655415"/>
            <a:ext cx="3048000" cy="3076575"/>
          </a:xfrm>
          <a:prstGeom prst="rect">
            <a:avLst/>
          </a:prstGeom>
        </p:spPr>
      </p:pic>
      <p:sp>
        <p:nvSpPr>
          <p:cNvPr id="9" name="Rectangle 8">
            <a:extLst>
              <a:ext uri="{FF2B5EF4-FFF2-40B4-BE49-F238E27FC236}">
                <a16:creationId xmlns:a16="http://schemas.microsoft.com/office/drawing/2014/main" id="{A834CB5C-CD38-4B55-AFE0-C0C643E0DF2A}"/>
              </a:ext>
            </a:extLst>
          </p:cNvPr>
          <p:cNvSpPr/>
          <p:nvPr/>
        </p:nvSpPr>
        <p:spPr>
          <a:xfrm>
            <a:off x="3059832" y="2689647"/>
            <a:ext cx="7200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EDE0D6-59F1-440D-9A13-DAB7BB6D87F6}"/>
              </a:ext>
            </a:extLst>
          </p:cNvPr>
          <p:cNvSpPr/>
          <p:nvPr/>
        </p:nvSpPr>
        <p:spPr>
          <a:xfrm>
            <a:off x="4002863" y="3258784"/>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27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2D227-9D74-4724-8F66-1D1869CD268D}"/>
              </a:ext>
            </a:extLst>
          </p:cNvPr>
          <p:cNvPicPr>
            <a:picLocks noChangeAspect="1"/>
          </p:cNvPicPr>
          <p:nvPr/>
        </p:nvPicPr>
        <p:blipFill>
          <a:blip r:embed="rId2"/>
          <a:stretch>
            <a:fillRect/>
          </a:stretch>
        </p:blipFill>
        <p:spPr>
          <a:xfrm>
            <a:off x="1730518" y="1563638"/>
            <a:ext cx="5682964" cy="306737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1116294"/>
          </a:xfrm>
        </p:spPr>
        <p:txBody>
          <a:bodyPr>
            <a:noAutofit/>
          </a:bodyPr>
          <a:lstStyle/>
          <a:p>
            <a:r>
              <a:rPr lang="en-US" sz="2000" dirty="0"/>
              <a:t>Here is the policy which is used in the term of use and is called "Recall Notice Time 7".  It is defined as 7 days.</a:t>
            </a:r>
          </a:p>
        </p:txBody>
      </p:sp>
      <p:sp>
        <p:nvSpPr>
          <p:cNvPr id="9" name="Rectangle 8">
            <a:extLst>
              <a:ext uri="{FF2B5EF4-FFF2-40B4-BE49-F238E27FC236}">
                <a16:creationId xmlns:a16="http://schemas.microsoft.com/office/drawing/2014/main" id="{A834CB5C-CD38-4B55-AFE0-C0C643E0DF2A}"/>
              </a:ext>
            </a:extLst>
          </p:cNvPr>
          <p:cNvSpPr/>
          <p:nvPr/>
        </p:nvSpPr>
        <p:spPr>
          <a:xfrm>
            <a:off x="2975332" y="3406367"/>
            <a:ext cx="720080"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EDE0D6-59F1-440D-9A13-DAB7BB6D87F6}"/>
              </a:ext>
            </a:extLst>
          </p:cNvPr>
          <p:cNvSpPr/>
          <p:nvPr/>
        </p:nvSpPr>
        <p:spPr>
          <a:xfrm>
            <a:off x="2267744" y="3665724"/>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"true"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2448271"/>
          </a:xfrm>
        </p:spPr>
        <p:txBody>
          <a:bodyPr>
            <a:noAutofit/>
          </a:bodyPr>
          <a:lstStyle/>
          <a:p>
            <a:r>
              <a:rPr lang="en-US" sz="2200" dirty="0"/>
              <a:t>Note: </a:t>
            </a:r>
          </a:p>
          <a:p>
            <a:r>
              <a:rPr lang="en-US" sz="2200" dirty="0"/>
              <a:t>If title "Feminist stylistics" had more than one item, and another item was available, then a recall would not have been issued to Alicia Chen.</a:t>
            </a:r>
          </a:p>
          <a:p>
            <a:r>
              <a:rPr lang="en-US" sz="2200" dirty="0"/>
              <a:t>If title "Feminist stylistics" had more than one item, and all items were on loan, then the recall is placed on the oldest loan (not considering the due date and due date policy of each loan)</a:t>
            </a:r>
          </a:p>
          <a:p>
            <a:endParaRPr lang="en-US" sz="2200" dirty="0"/>
          </a:p>
          <a:p>
            <a:endParaRPr lang="en-US" sz="2200" dirty="0"/>
          </a:p>
        </p:txBody>
      </p:sp>
    </p:spTree>
    <p:extLst>
      <p:ext uri="{BB962C8B-B14F-4D97-AF65-F5344CB8AC3E}">
        <p14:creationId xmlns:p14="http://schemas.microsoft.com/office/powerpoint/2010/main" val="175326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sz="2400" dirty="0"/>
              <a:t>Configuring Loan Recall Requests with "Is Recallable" set to "false"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24</a:t>
            </a:fld>
            <a:endParaRPr lang="en-US" dirty="0"/>
          </a:p>
        </p:txBody>
      </p:sp>
      <p:pic>
        <p:nvPicPr>
          <p:cNvPr id="6" name="Picture 5">
            <a:extLst>
              <a:ext uri="{FF2B5EF4-FFF2-40B4-BE49-F238E27FC236}">
                <a16:creationId xmlns:a16="http://schemas.microsoft.com/office/drawing/2014/main" id="{A1D51635-6555-4AF3-8C79-2EF8FE9B64FA}"/>
              </a:ext>
            </a:extLst>
          </p:cNvPr>
          <p:cNvPicPr>
            <a:picLocks noChangeAspect="1"/>
          </p:cNvPicPr>
          <p:nvPr/>
        </p:nvPicPr>
        <p:blipFill>
          <a:blip r:embed="rId2"/>
          <a:stretch>
            <a:fillRect/>
          </a:stretch>
        </p:blipFill>
        <p:spPr>
          <a:xfrm>
            <a:off x="4060317" y="1131590"/>
            <a:ext cx="1095375" cy="552450"/>
          </a:xfrm>
          <a:prstGeom prst="rect">
            <a:avLst/>
          </a:prstGeom>
        </p:spPr>
      </p:pic>
      <p:pic>
        <p:nvPicPr>
          <p:cNvPr id="7" name="Picture 6">
            <a:extLst>
              <a:ext uri="{FF2B5EF4-FFF2-40B4-BE49-F238E27FC236}">
                <a16:creationId xmlns:a16="http://schemas.microsoft.com/office/drawing/2014/main" id="{C861D847-B01C-43B8-A620-1DB36286A146}"/>
              </a:ext>
            </a:extLst>
          </p:cNvPr>
          <p:cNvPicPr>
            <a:picLocks noChangeAspect="1"/>
          </p:cNvPicPr>
          <p:nvPr/>
        </p:nvPicPr>
        <p:blipFill>
          <a:blip r:embed="rId2"/>
          <a:stretch>
            <a:fillRect/>
          </a:stretch>
        </p:blipFill>
        <p:spPr>
          <a:xfrm>
            <a:off x="4211960" y="1194056"/>
            <a:ext cx="1095375" cy="552450"/>
          </a:xfrm>
          <a:prstGeom prst="rect">
            <a:avLst/>
          </a:prstGeom>
        </p:spPr>
      </p:pic>
      <p:pic>
        <p:nvPicPr>
          <p:cNvPr id="8" name="Picture 7">
            <a:extLst>
              <a:ext uri="{FF2B5EF4-FFF2-40B4-BE49-F238E27FC236}">
                <a16:creationId xmlns:a16="http://schemas.microsoft.com/office/drawing/2014/main" id="{E261AF7D-04D4-4F5B-AF83-3683E5F555D1}"/>
              </a:ext>
            </a:extLst>
          </p:cNvPr>
          <p:cNvPicPr>
            <a:picLocks noChangeAspect="1"/>
          </p:cNvPicPr>
          <p:nvPr/>
        </p:nvPicPr>
        <p:blipFill>
          <a:blip r:embed="rId2"/>
          <a:stretch>
            <a:fillRect/>
          </a:stretch>
        </p:blipFill>
        <p:spPr>
          <a:xfrm>
            <a:off x="4412729" y="1194056"/>
            <a:ext cx="1095375" cy="552450"/>
          </a:xfrm>
          <a:prstGeom prst="rect">
            <a:avLst/>
          </a:prstGeom>
        </p:spPr>
      </p:pic>
      <p:pic>
        <p:nvPicPr>
          <p:cNvPr id="9" name="Picture 8">
            <a:extLst>
              <a:ext uri="{FF2B5EF4-FFF2-40B4-BE49-F238E27FC236}">
                <a16:creationId xmlns:a16="http://schemas.microsoft.com/office/drawing/2014/main" id="{905A7A29-5E48-404C-93F5-027D568475A6}"/>
              </a:ext>
            </a:extLst>
          </p:cNvPr>
          <p:cNvPicPr>
            <a:picLocks noChangeAspect="1"/>
          </p:cNvPicPr>
          <p:nvPr/>
        </p:nvPicPr>
        <p:blipFill>
          <a:blip r:embed="rId2"/>
          <a:stretch>
            <a:fillRect/>
          </a:stretch>
        </p:blipFill>
        <p:spPr>
          <a:xfrm>
            <a:off x="4312344" y="1256522"/>
            <a:ext cx="1095375" cy="552450"/>
          </a:xfrm>
          <a:prstGeom prst="rect">
            <a:avLst/>
          </a:prstGeom>
        </p:spPr>
      </p:pic>
      <p:pic>
        <p:nvPicPr>
          <p:cNvPr id="5" name="Picture 4">
            <a:extLst>
              <a:ext uri="{FF2B5EF4-FFF2-40B4-BE49-F238E27FC236}">
                <a16:creationId xmlns:a16="http://schemas.microsoft.com/office/drawing/2014/main" id="{AFAD84FF-075D-4800-ADE4-E748DE6FC8C0}"/>
              </a:ext>
            </a:extLst>
          </p:cNvPr>
          <p:cNvPicPr>
            <a:picLocks noChangeAspect="1"/>
          </p:cNvPicPr>
          <p:nvPr/>
        </p:nvPicPr>
        <p:blipFill>
          <a:blip r:embed="rId3"/>
          <a:stretch>
            <a:fillRect/>
          </a:stretch>
        </p:blipFill>
        <p:spPr>
          <a:xfrm>
            <a:off x="4269840" y="-41944"/>
            <a:ext cx="4874160" cy="3178800"/>
          </a:xfrm>
          <a:prstGeom prst="rect">
            <a:avLst/>
          </a:prstGeom>
        </p:spPr>
      </p:pic>
    </p:spTree>
    <p:extLst>
      <p:ext uri="{BB962C8B-B14F-4D97-AF65-F5344CB8AC3E}">
        <p14:creationId xmlns:p14="http://schemas.microsoft.com/office/powerpoint/2010/main" val="293859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Configuring Loan Recall Requests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a:bodyPr>
          <a:lstStyle/>
          <a:p>
            <a:r>
              <a:rPr lang="en-US" sz="2000" dirty="0"/>
              <a:t>If the following two conditions exist:</a:t>
            </a:r>
          </a:p>
          <a:p>
            <a:pPr lvl="1"/>
            <a:r>
              <a:rPr lang="en-US" sz="1600" dirty="0"/>
              <a:t>"Terms Of Use" policy "Is Recallable" is defined as "No Recall" (it is "Not Recallable")</a:t>
            </a:r>
          </a:p>
          <a:p>
            <a:pPr lvl="1"/>
            <a:r>
              <a:rPr lang="en-US" sz="1600" dirty="0"/>
              <a:t>Mapping table "Loan Recalls Configuration" parameter PATRON_PHYSICAL is defined as "Yes"</a:t>
            </a:r>
          </a:p>
          <a:p>
            <a:r>
              <a:rPr lang="en-US" sz="2000" dirty="0"/>
              <a:t>Then when a physical item request is made on a loaned item:</a:t>
            </a:r>
          </a:p>
          <a:p>
            <a:pPr lvl="1"/>
            <a:r>
              <a:rPr lang="en-US" sz="1600" dirty="0"/>
              <a:t>The loan changes to status "Recalled"</a:t>
            </a:r>
          </a:p>
          <a:p>
            <a:pPr lvl="1"/>
            <a:r>
              <a:rPr lang="en-US" sz="1600" dirty="0"/>
              <a:t>The patron with the item on loan receives a letter that the loan has been recalled</a:t>
            </a:r>
          </a:p>
          <a:p>
            <a:pPr lvl="1"/>
            <a:r>
              <a:rPr lang="en-US" sz="1600" dirty="0"/>
              <a:t>The return date of the loan does not change</a:t>
            </a:r>
          </a:p>
          <a:p>
            <a:pPr lvl="1"/>
            <a:r>
              <a:rPr lang="en-US" sz="1600" dirty="0"/>
              <a:t>The loan cannot be renewed</a:t>
            </a:r>
          </a:p>
          <a:p>
            <a:r>
              <a:rPr lang="en-US" sz="2000" dirty="0"/>
              <a:t>Thus we can conclude that</a:t>
            </a:r>
          </a:p>
          <a:p>
            <a:pPr lvl="1"/>
            <a:r>
              <a:rPr lang="en-US" sz="1600" dirty="0"/>
              <a:t>"Not recallable" does not mean there will be no recall. It just means there will be no change of due date.</a:t>
            </a:r>
            <a:br>
              <a:rPr lang="en-US" sz="1600" dirty="0"/>
            </a:br>
            <a:br>
              <a:rPr lang="en-US" sz="1600" dirty="0"/>
            </a:br>
            <a:endParaRPr lang="en-US" sz="1600" dirty="0"/>
          </a:p>
          <a:p>
            <a:endParaRPr lang="en-US" sz="2000" dirty="0"/>
          </a:p>
          <a:p>
            <a:endParaRPr lang="en-US" sz="2000" dirty="0"/>
          </a:p>
        </p:txBody>
      </p:sp>
    </p:spTree>
    <p:extLst>
      <p:ext uri="{BB962C8B-B14F-4D97-AF65-F5344CB8AC3E}">
        <p14:creationId xmlns:p14="http://schemas.microsoft.com/office/powerpoint/2010/main" val="283634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In the example here we have the following definitions:</a:t>
            </a:r>
          </a:p>
          <a:p>
            <a:r>
              <a:rPr lang="en-US" sz="2000" dirty="0"/>
              <a:t>In the "Terms Of Use" "14 Day Loan" the policy "Is Recallable" is defined as "No Recall"</a:t>
            </a:r>
            <a:br>
              <a:rPr lang="en-US" sz="2000" dirty="0"/>
            </a:br>
            <a:br>
              <a:rPr lang="en-US" sz="2000" dirty="0"/>
            </a:br>
            <a:endParaRPr lang="en-US" sz="2000" dirty="0"/>
          </a:p>
          <a:p>
            <a:r>
              <a:rPr lang="en-US" sz="2000" dirty="0"/>
              <a:t>In the mapping table "Loan Recalls Configuration" PATRON_PHYSICAL is defined as "Yes"</a:t>
            </a:r>
            <a:br>
              <a:rPr lang="en-US" sz="2000" dirty="0"/>
            </a:br>
            <a:br>
              <a:rPr lang="en-US" sz="2000" dirty="0"/>
            </a:br>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05A9A3E6-0E98-48D7-8579-DDCC4AB90E85}"/>
              </a:ext>
            </a:extLst>
          </p:cNvPr>
          <p:cNvPicPr>
            <a:picLocks noChangeAspect="1"/>
          </p:cNvPicPr>
          <p:nvPr/>
        </p:nvPicPr>
        <p:blipFill>
          <a:blip r:embed="rId2"/>
          <a:stretch>
            <a:fillRect/>
          </a:stretch>
        </p:blipFill>
        <p:spPr>
          <a:xfrm>
            <a:off x="611560" y="1946151"/>
            <a:ext cx="7172325" cy="409575"/>
          </a:xfrm>
          <a:prstGeom prst="rect">
            <a:avLst/>
          </a:prstGeom>
          <a:ln>
            <a:solidFill>
              <a:schemeClr val="accent1"/>
            </a:solidFill>
          </a:ln>
        </p:spPr>
      </p:pic>
      <p:pic>
        <p:nvPicPr>
          <p:cNvPr id="6" name="Picture 5">
            <a:extLst>
              <a:ext uri="{FF2B5EF4-FFF2-40B4-BE49-F238E27FC236}">
                <a16:creationId xmlns:a16="http://schemas.microsoft.com/office/drawing/2014/main" id="{A60A1DD4-39C4-4B4D-89DB-166174EDA691}"/>
              </a:ext>
            </a:extLst>
          </p:cNvPr>
          <p:cNvPicPr>
            <a:picLocks noChangeAspect="1"/>
          </p:cNvPicPr>
          <p:nvPr/>
        </p:nvPicPr>
        <p:blipFill>
          <a:blip r:embed="rId3"/>
          <a:stretch>
            <a:fillRect/>
          </a:stretch>
        </p:blipFill>
        <p:spPr>
          <a:xfrm>
            <a:off x="599098" y="3236962"/>
            <a:ext cx="5419725" cy="342900"/>
          </a:xfrm>
          <a:prstGeom prst="rect">
            <a:avLst/>
          </a:prstGeom>
          <a:ln>
            <a:solidFill>
              <a:schemeClr val="accent1"/>
            </a:solidFill>
          </a:ln>
        </p:spPr>
      </p:pic>
    </p:spTree>
    <p:extLst>
      <p:ext uri="{BB962C8B-B14F-4D97-AF65-F5344CB8AC3E}">
        <p14:creationId xmlns:p14="http://schemas.microsoft.com/office/powerpoint/2010/main" val="150773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sz="2400" dirty="0"/>
              <a:t>Real use case with "Is Recallable" set to "false"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27</a:t>
            </a:fld>
            <a:endParaRPr lang="en-US" dirty="0"/>
          </a:p>
        </p:txBody>
      </p:sp>
      <p:pic>
        <p:nvPicPr>
          <p:cNvPr id="6" name="Picture 5">
            <a:extLst>
              <a:ext uri="{FF2B5EF4-FFF2-40B4-BE49-F238E27FC236}">
                <a16:creationId xmlns:a16="http://schemas.microsoft.com/office/drawing/2014/main" id="{A1D51635-6555-4AF3-8C79-2EF8FE9B64FA}"/>
              </a:ext>
            </a:extLst>
          </p:cNvPr>
          <p:cNvPicPr>
            <a:picLocks noChangeAspect="1"/>
          </p:cNvPicPr>
          <p:nvPr/>
        </p:nvPicPr>
        <p:blipFill>
          <a:blip r:embed="rId2"/>
          <a:stretch>
            <a:fillRect/>
          </a:stretch>
        </p:blipFill>
        <p:spPr>
          <a:xfrm>
            <a:off x="4060317" y="1131590"/>
            <a:ext cx="1095375" cy="552450"/>
          </a:xfrm>
          <a:prstGeom prst="rect">
            <a:avLst/>
          </a:prstGeom>
        </p:spPr>
      </p:pic>
      <p:pic>
        <p:nvPicPr>
          <p:cNvPr id="7" name="Picture 6">
            <a:extLst>
              <a:ext uri="{FF2B5EF4-FFF2-40B4-BE49-F238E27FC236}">
                <a16:creationId xmlns:a16="http://schemas.microsoft.com/office/drawing/2014/main" id="{C861D847-B01C-43B8-A620-1DB36286A146}"/>
              </a:ext>
            </a:extLst>
          </p:cNvPr>
          <p:cNvPicPr>
            <a:picLocks noChangeAspect="1"/>
          </p:cNvPicPr>
          <p:nvPr/>
        </p:nvPicPr>
        <p:blipFill>
          <a:blip r:embed="rId2"/>
          <a:stretch>
            <a:fillRect/>
          </a:stretch>
        </p:blipFill>
        <p:spPr>
          <a:xfrm>
            <a:off x="4211960" y="1194056"/>
            <a:ext cx="1095375" cy="552450"/>
          </a:xfrm>
          <a:prstGeom prst="rect">
            <a:avLst/>
          </a:prstGeom>
        </p:spPr>
      </p:pic>
      <p:pic>
        <p:nvPicPr>
          <p:cNvPr id="8" name="Picture 7">
            <a:extLst>
              <a:ext uri="{FF2B5EF4-FFF2-40B4-BE49-F238E27FC236}">
                <a16:creationId xmlns:a16="http://schemas.microsoft.com/office/drawing/2014/main" id="{E261AF7D-04D4-4F5B-AF83-3683E5F555D1}"/>
              </a:ext>
            </a:extLst>
          </p:cNvPr>
          <p:cNvPicPr>
            <a:picLocks noChangeAspect="1"/>
          </p:cNvPicPr>
          <p:nvPr/>
        </p:nvPicPr>
        <p:blipFill>
          <a:blip r:embed="rId2"/>
          <a:stretch>
            <a:fillRect/>
          </a:stretch>
        </p:blipFill>
        <p:spPr>
          <a:xfrm>
            <a:off x="4412729" y="1194056"/>
            <a:ext cx="1095375" cy="552450"/>
          </a:xfrm>
          <a:prstGeom prst="rect">
            <a:avLst/>
          </a:prstGeom>
        </p:spPr>
      </p:pic>
      <p:pic>
        <p:nvPicPr>
          <p:cNvPr id="9" name="Picture 8">
            <a:extLst>
              <a:ext uri="{FF2B5EF4-FFF2-40B4-BE49-F238E27FC236}">
                <a16:creationId xmlns:a16="http://schemas.microsoft.com/office/drawing/2014/main" id="{905A7A29-5E48-404C-93F5-027D568475A6}"/>
              </a:ext>
            </a:extLst>
          </p:cNvPr>
          <p:cNvPicPr>
            <a:picLocks noChangeAspect="1"/>
          </p:cNvPicPr>
          <p:nvPr/>
        </p:nvPicPr>
        <p:blipFill>
          <a:blip r:embed="rId2"/>
          <a:stretch>
            <a:fillRect/>
          </a:stretch>
        </p:blipFill>
        <p:spPr>
          <a:xfrm>
            <a:off x="4312344" y="1256522"/>
            <a:ext cx="1095375" cy="552450"/>
          </a:xfrm>
          <a:prstGeom prst="rect">
            <a:avLst/>
          </a:prstGeom>
        </p:spPr>
      </p:pic>
      <p:pic>
        <p:nvPicPr>
          <p:cNvPr id="10" name="Picture 9">
            <a:extLst>
              <a:ext uri="{FF2B5EF4-FFF2-40B4-BE49-F238E27FC236}">
                <a16:creationId xmlns:a16="http://schemas.microsoft.com/office/drawing/2014/main" id="{870C0C87-ACCC-460D-8F42-5353B0FE61EF}"/>
              </a:ext>
            </a:extLst>
          </p:cNvPr>
          <p:cNvPicPr>
            <a:picLocks noChangeAspect="1"/>
          </p:cNvPicPr>
          <p:nvPr/>
        </p:nvPicPr>
        <p:blipFill>
          <a:blip r:embed="rId3"/>
          <a:stretch>
            <a:fillRect/>
          </a:stretch>
        </p:blipFill>
        <p:spPr>
          <a:xfrm>
            <a:off x="4437853" y="1641509"/>
            <a:ext cx="723900" cy="228600"/>
          </a:xfrm>
          <a:prstGeom prst="rect">
            <a:avLst/>
          </a:prstGeom>
        </p:spPr>
      </p:pic>
      <p:pic>
        <p:nvPicPr>
          <p:cNvPr id="11" name="Picture 10">
            <a:extLst>
              <a:ext uri="{FF2B5EF4-FFF2-40B4-BE49-F238E27FC236}">
                <a16:creationId xmlns:a16="http://schemas.microsoft.com/office/drawing/2014/main" id="{BD56F281-4D52-4F5A-8DEB-8312D254FB9F}"/>
              </a:ext>
            </a:extLst>
          </p:cNvPr>
          <p:cNvPicPr>
            <a:picLocks noChangeAspect="1"/>
          </p:cNvPicPr>
          <p:nvPr/>
        </p:nvPicPr>
        <p:blipFill>
          <a:blip r:embed="rId3"/>
          <a:stretch>
            <a:fillRect/>
          </a:stretch>
        </p:blipFill>
        <p:spPr>
          <a:xfrm>
            <a:off x="4210050" y="2457450"/>
            <a:ext cx="723900" cy="228600"/>
          </a:xfrm>
          <a:prstGeom prst="rect">
            <a:avLst/>
          </a:prstGeom>
        </p:spPr>
      </p:pic>
      <p:pic>
        <p:nvPicPr>
          <p:cNvPr id="12" name="Picture 11">
            <a:extLst>
              <a:ext uri="{FF2B5EF4-FFF2-40B4-BE49-F238E27FC236}">
                <a16:creationId xmlns:a16="http://schemas.microsoft.com/office/drawing/2014/main" id="{5657936E-9E93-4987-8069-3A52B88DEF9B}"/>
              </a:ext>
            </a:extLst>
          </p:cNvPr>
          <p:cNvPicPr>
            <a:picLocks noChangeAspect="1"/>
          </p:cNvPicPr>
          <p:nvPr/>
        </p:nvPicPr>
        <p:blipFill>
          <a:blip r:embed="rId3"/>
          <a:stretch>
            <a:fillRect/>
          </a:stretch>
        </p:blipFill>
        <p:spPr>
          <a:xfrm>
            <a:off x="4542343" y="1684040"/>
            <a:ext cx="723900" cy="228600"/>
          </a:xfrm>
          <a:prstGeom prst="rect">
            <a:avLst/>
          </a:prstGeom>
        </p:spPr>
      </p:pic>
      <p:pic>
        <p:nvPicPr>
          <p:cNvPr id="13" name="Picture 12">
            <a:extLst>
              <a:ext uri="{FF2B5EF4-FFF2-40B4-BE49-F238E27FC236}">
                <a16:creationId xmlns:a16="http://schemas.microsoft.com/office/drawing/2014/main" id="{98B5DB28-A48C-4C26-B26A-AC6C99BF8659}"/>
              </a:ext>
            </a:extLst>
          </p:cNvPr>
          <p:cNvPicPr>
            <a:picLocks noChangeAspect="1"/>
          </p:cNvPicPr>
          <p:nvPr/>
        </p:nvPicPr>
        <p:blipFill>
          <a:blip r:embed="rId3"/>
          <a:stretch>
            <a:fillRect/>
          </a:stretch>
        </p:blipFill>
        <p:spPr>
          <a:xfrm>
            <a:off x="4598174" y="1802526"/>
            <a:ext cx="723900" cy="228600"/>
          </a:xfrm>
          <a:prstGeom prst="rect">
            <a:avLst/>
          </a:prstGeom>
        </p:spPr>
      </p:pic>
      <p:pic>
        <p:nvPicPr>
          <p:cNvPr id="2" name="Picture 1">
            <a:extLst>
              <a:ext uri="{FF2B5EF4-FFF2-40B4-BE49-F238E27FC236}">
                <a16:creationId xmlns:a16="http://schemas.microsoft.com/office/drawing/2014/main" id="{8DDEE481-5EAA-4671-BC60-F4D1C79A0F15}"/>
              </a:ext>
            </a:extLst>
          </p:cNvPr>
          <p:cNvPicPr>
            <a:picLocks noChangeAspect="1"/>
          </p:cNvPicPr>
          <p:nvPr/>
        </p:nvPicPr>
        <p:blipFill>
          <a:blip r:embed="rId4"/>
          <a:stretch>
            <a:fillRect/>
          </a:stretch>
        </p:blipFill>
        <p:spPr>
          <a:xfrm>
            <a:off x="4687738" y="0"/>
            <a:ext cx="4456262" cy="3178800"/>
          </a:xfrm>
          <a:prstGeom prst="rect">
            <a:avLst/>
          </a:prstGeom>
        </p:spPr>
      </p:pic>
    </p:spTree>
    <p:extLst>
      <p:ext uri="{BB962C8B-B14F-4D97-AF65-F5344CB8AC3E}">
        <p14:creationId xmlns:p14="http://schemas.microsoft.com/office/powerpoint/2010/main" val="3731477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Real use case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961534"/>
          </a:xfrm>
        </p:spPr>
        <p:txBody>
          <a:bodyPr>
            <a:normAutofit fontScale="92500" lnSpcReduction="10000"/>
          </a:bodyPr>
          <a:lstStyle/>
          <a:p>
            <a:r>
              <a:rPr lang="en-US" sz="2000" dirty="0"/>
              <a:t>Item barcode is loaned to patron Alicia Chen for 14 days and has Loan Status "normal" </a:t>
            </a:r>
          </a:p>
          <a:p>
            <a:r>
              <a:rPr lang="en-US" sz="2000" dirty="0"/>
              <a:t>Loan date is July 1, due date is July 15</a:t>
            </a:r>
          </a:p>
          <a:p>
            <a:endParaRPr lang="en-US" sz="2000" dirty="0"/>
          </a:p>
          <a:p>
            <a:endParaRPr lang="en-US" sz="2000" dirty="0"/>
          </a:p>
        </p:txBody>
      </p:sp>
      <p:pic>
        <p:nvPicPr>
          <p:cNvPr id="7" name="Picture 6">
            <a:extLst>
              <a:ext uri="{FF2B5EF4-FFF2-40B4-BE49-F238E27FC236}">
                <a16:creationId xmlns:a16="http://schemas.microsoft.com/office/drawing/2014/main" id="{73D01FC7-AD44-4C12-A362-E71D7D2B40EE}"/>
              </a:ext>
            </a:extLst>
          </p:cNvPr>
          <p:cNvPicPr>
            <a:picLocks noChangeAspect="1"/>
          </p:cNvPicPr>
          <p:nvPr/>
        </p:nvPicPr>
        <p:blipFill>
          <a:blip r:embed="rId2"/>
          <a:stretch>
            <a:fillRect/>
          </a:stretch>
        </p:blipFill>
        <p:spPr>
          <a:xfrm>
            <a:off x="0" y="2090983"/>
            <a:ext cx="9144000" cy="961534"/>
          </a:xfrm>
          <a:prstGeom prst="rect">
            <a:avLst/>
          </a:prstGeom>
          <a:ln>
            <a:solidFill>
              <a:schemeClr val="accent1"/>
            </a:solidFill>
          </a:ln>
        </p:spPr>
      </p:pic>
      <p:sp>
        <p:nvSpPr>
          <p:cNvPr id="8" name="Rectangle 7">
            <a:extLst>
              <a:ext uri="{FF2B5EF4-FFF2-40B4-BE49-F238E27FC236}">
                <a16:creationId xmlns:a16="http://schemas.microsoft.com/office/drawing/2014/main" id="{585BC1E7-180C-49B6-B342-36CFB30C7C21}"/>
              </a:ext>
            </a:extLst>
          </p:cNvPr>
          <p:cNvSpPr/>
          <p:nvPr/>
        </p:nvSpPr>
        <p:spPr>
          <a:xfrm>
            <a:off x="5796136" y="2641736"/>
            <a:ext cx="720080" cy="31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99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C22744-D647-44C5-A2DD-537C7E938A5F}"/>
              </a:ext>
            </a:extLst>
          </p:cNvPr>
          <p:cNvPicPr>
            <a:picLocks noChangeAspect="1"/>
          </p:cNvPicPr>
          <p:nvPr/>
        </p:nvPicPr>
        <p:blipFill>
          <a:blip r:embed="rId2"/>
          <a:stretch>
            <a:fillRect/>
          </a:stretch>
        </p:blipFill>
        <p:spPr>
          <a:xfrm>
            <a:off x="985837" y="1583064"/>
            <a:ext cx="7172325" cy="3228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576064"/>
          </a:xfrm>
        </p:spPr>
        <p:txBody>
          <a:bodyPr>
            <a:normAutofit fontScale="92500" lnSpcReduction="20000"/>
          </a:bodyPr>
          <a:lstStyle/>
          <a:p>
            <a:r>
              <a:rPr lang="en-US" sz="2000" dirty="0"/>
              <a:t>Patron </a:t>
            </a:r>
            <a:r>
              <a:rPr lang="en-US" sz="2000" dirty="0" err="1"/>
              <a:t>Bjørg</a:t>
            </a:r>
            <a:r>
              <a:rPr lang="en-US" sz="2000" dirty="0"/>
              <a:t> Nordli-</a:t>
            </a:r>
            <a:r>
              <a:rPr lang="en-US" sz="2000" dirty="0" err="1"/>
              <a:t>Mathisen</a:t>
            </a:r>
            <a:r>
              <a:rPr lang="en-US" sz="2000" dirty="0"/>
              <a:t> logs into Primo, sees it is not available, and makes a physical item request for it.</a:t>
            </a:r>
          </a:p>
          <a:p>
            <a:endParaRPr lang="en-US" sz="2000" dirty="0"/>
          </a:p>
        </p:txBody>
      </p:sp>
    </p:spTree>
    <p:extLst>
      <p:ext uri="{BB962C8B-B14F-4D97-AF65-F5344CB8AC3E}">
        <p14:creationId xmlns:p14="http://schemas.microsoft.com/office/powerpoint/2010/main" val="111549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sz="24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pic>
        <p:nvPicPr>
          <p:cNvPr id="2" name="Picture 1">
            <a:extLst>
              <a:ext uri="{FF2B5EF4-FFF2-40B4-BE49-F238E27FC236}">
                <a16:creationId xmlns:a16="http://schemas.microsoft.com/office/drawing/2014/main" id="{DFCB1E15-9F96-42B4-A582-D11D77B9B6D0}"/>
              </a:ext>
            </a:extLst>
          </p:cNvPr>
          <p:cNvPicPr>
            <a:picLocks noChangeAspect="1"/>
          </p:cNvPicPr>
          <p:nvPr/>
        </p:nvPicPr>
        <p:blipFill>
          <a:blip r:embed="rId2"/>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156009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0E8099-79BA-46C5-9527-3D129D4A2648}"/>
              </a:ext>
            </a:extLst>
          </p:cNvPr>
          <p:cNvPicPr>
            <a:picLocks noChangeAspect="1"/>
          </p:cNvPicPr>
          <p:nvPr/>
        </p:nvPicPr>
        <p:blipFill>
          <a:blip r:embed="rId2"/>
          <a:stretch>
            <a:fillRect/>
          </a:stretch>
        </p:blipFill>
        <p:spPr>
          <a:xfrm>
            <a:off x="33337" y="2147887"/>
            <a:ext cx="9077325" cy="8477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864096"/>
          </a:xfrm>
        </p:spPr>
        <p:txBody>
          <a:bodyPr>
            <a:normAutofit/>
          </a:bodyPr>
          <a:lstStyle/>
          <a:p>
            <a:r>
              <a:rPr lang="en-US" sz="2000" dirty="0"/>
              <a:t>The due date for the loan remains June 15 (it does not change).</a:t>
            </a:r>
          </a:p>
          <a:p>
            <a:r>
              <a:rPr lang="en-US" sz="2000" dirty="0"/>
              <a:t>The status of the loan changes to "Recalled"</a:t>
            </a:r>
          </a:p>
          <a:p>
            <a:endParaRPr lang="en-US" sz="2000" dirty="0"/>
          </a:p>
        </p:txBody>
      </p:sp>
      <p:sp>
        <p:nvSpPr>
          <p:cNvPr id="8" name="Rectangle 7">
            <a:extLst>
              <a:ext uri="{FF2B5EF4-FFF2-40B4-BE49-F238E27FC236}">
                <a16:creationId xmlns:a16="http://schemas.microsoft.com/office/drawing/2014/main" id="{585BC1E7-180C-49B6-B342-36CFB30C7C21}"/>
              </a:ext>
            </a:extLst>
          </p:cNvPr>
          <p:cNvSpPr/>
          <p:nvPr/>
        </p:nvSpPr>
        <p:spPr>
          <a:xfrm>
            <a:off x="5796136" y="2641736"/>
            <a:ext cx="720080" cy="31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48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2592288" cy="2592288"/>
          </a:xfrm>
        </p:spPr>
        <p:txBody>
          <a:bodyPr>
            <a:normAutofit/>
          </a:bodyPr>
          <a:lstStyle/>
          <a:p>
            <a:r>
              <a:rPr lang="en-US" sz="2000" dirty="0"/>
              <a:t>A "Recall" letter is sent to patron Alicia Chen, but there is no change in due date.</a:t>
            </a:r>
          </a:p>
          <a:p>
            <a:r>
              <a:rPr lang="en-US" sz="2000" dirty="0"/>
              <a:t>It remains July 15.</a:t>
            </a:r>
          </a:p>
          <a:p>
            <a:endParaRPr lang="en-US" sz="2000" dirty="0"/>
          </a:p>
        </p:txBody>
      </p:sp>
      <p:pic>
        <p:nvPicPr>
          <p:cNvPr id="5" name="Picture 4">
            <a:extLst>
              <a:ext uri="{FF2B5EF4-FFF2-40B4-BE49-F238E27FC236}">
                <a16:creationId xmlns:a16="http://schemas.microsoft.com/office/drawing/2014/main" id="{1B2C0349-1D1B-45D7-8C73-C500BA462EA5}"/>
              </a:ext>
            </a:extLst>
          </p:cNvPr>
          <p:cNvPicPr>
            <a:picLocks noChangeAspect="1"/>
          </p:cNvPicPr>
          <p:nvPr/>
        </p:nvPicPr>
        <p:blipFill>
          <a:blip r:embed="rId2"/>
          <a:stretch>
            <a:fillRect/>
          </a:stretch>
        </p:blipFill>
        <p:spPr>
          <a:xfrm>
            <a:off x="3193215" y="782951"/>
            <a:ext cx="5657850" cy="3952875"/>
          </a:xfrm>
          <a:prstGeom prst="rect">
            <a:avLst/>
          </a:prstGeom>
          <a:ln>
            <a:solidFill>
              <a:schemeClr val="accent1"/>
            </a:solidFill>
          </a:ln>
        </p:spPr>
      </p:pic>
      <p:sp>
        <p:nvSpPr>
          <p:cNvPr id="7" name="Rectangle 6">
            <a:extLst>
              <a:ext uri="{FF2B5EF4-FFF2-40B4-BE49-F238E27FC236}">
                <a16:creationId xmlns:a16="http://schemas.microsoft.com/office/drawing/2014/main" id="{2C0A2490-2E6C-4C0F-B285-2D09814ECAA4}"/>
              </a:ext>
            </a:extLst>
          </p:cNvPr>
          <p:cNvSpPr/>
          <p:nvPr/>
        </p:nvSpPr>
        <p:spPr>
          <a:xfrm>
            <a:off x="5065423" y="2921157"/>
            <a:ext cx="1584176" cy="266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E4C801-E22E-442F-956B-2625072895D2}"/>
              </a:ext>
            </a:extLst>
          </p:cNvPr>
          <p:cNvSpPr/>
          <p:nvPr/>
        </p:nvSpPr>
        <p:spPr>
          <a:xfrm>
            <a:off x="6732240" y="3795886"/>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9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F4F45-6FE5-40D5-AA2D-5DF8D96D24E2}"/>
              </a:ext>
            </a:extLst>
          </p:cNvPr>
          <p:cNvPicPr>
            <a:picLocks noChangeAspect="1"/>
          </p:cNvPicPr>
          <p:nvPr/>
        </p:nvPicPr>
        <p:blipFill>
          <a:blip r:embed="rId2"/>
          <a:stretch>
            <a:fillRect/>
          </a:stretch>
        </p:blipFill>
        <p:spPr>
          <a:xfrm>
            <a:off x="771525" y="1693912"/>
            <a:ext cx="7600950" cy="18859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Real use case with "Is Recallable" set to "false"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576064"/>
          </a:xfrm>
        </p:spPr>
        <p:txBody>
          <a:bodyPr>
            <a:normAutofit/>
          </a:bodyPr>
          <a:lstStyle/>
          <a:p>
            <a:r>
              <a:rPr lang="en-US" sz="2000" dirty="0"/>
              <a:t>The item cannot be renewed because the loan status is "Recalled"</a:t>
            </a:r>
          </a:p>
          <a:p>
            <a:endParaRPr lang="en-US" sz="2000" dirty="0"/>
          </a:p>
        </p:txBody>
      </p:sp>
      <p:sp>
        <p:nvSpPr>
          <p:cNvPr id="7" name="Rectangle 6">
            <a:extLst>
              <a:ext uri="{FF2B5EF4-FFF2-40B4-BE49-F238E27FC236}">
                <a16:creationId xmlns:a16="http://schemas.microsoft.com/office/drawing/2014/main" id="{2C0A2490-2E6C-4C0F-B285-2D09814ECAA4}"/>
              </a:ext>
            </a:extLst>
          </p:cNvPr>
          <p:cNvSpPr/>
          <p:nvPr/>
        </p:nvSpPr>
        <p:spPr>
          <a:xfrm>
            <a:off x="907566" y="2438367"/>
            <a:ext cx="3520417" cy="266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746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A note regarding fines on recalled items returned late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1417097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000" dirty="0"/>
              <a:t>A note regarding fines on recalled items returned late</a:t>
            </a:r>
            <a:endParaRPr lang="en-US" sz="2200"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168351"/>
          </a:xfrm>
        </p:spPr>
        <p:txBody>
          <a:bodyPr>
            <a:normAutofit/>
          </a:bodyPr>
          <a:lstStyle/>
          <a:p>
            <a:r>
              <a:rPr lang="en-US" sz="2000" dirty="0"/>
              <a:t>It is possible to have a different fine for an item which was recalled and returned late than for an item which was returned late but not recalled.</a:t>
            </a:r>
          </a:p>
          <a:p>
            <a:r>
              <a:rPr lang="en-US" sz="2000" dirty="0"/>
              <a:t>This is done by using the Recalled Overdue Fine</a:t>
            </a:r>
          </a:p>
          <a:p>
            <a:pPr lvl="1"/>
            <a:r>
              <a:rPr lang="en-US" dirty="0"/>
              <a:t>The "Overdue Fine" is for items returned late but not recalled</a:t>
            </a:r>
          </a:p>
          <a:p>
            <a:pPr lvl="1"/>
            <a:r>
              <a:rPr lang="en-US" dirty="0"/>
              <a:t>The "Recall Overdue Fine" is for items which we recalled and returned late</a:t>
            </a:r>
          </a:p>
          <a:p>
            <a:endParaRPr lang="en-US" sz="2000" dirty="0"/>
          </a:p>
          <a:p>
            <a:endParaRPr lang="en-US" sz="2000" dirty="0"/>
          </a:p>
        </p:txBody>
      </p:sp>
    </p:spTree>
    <p:extLst>
      <p:ext uri="{BB962C8B-B14F-4D97-AF65-F5344CB8AC3E}">
        <p14:creationId xmlns:p14="http://schemas.microsoft.com/office/powerpoint/2010/main" val="354233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750887-9EC7-4B18-8625-4DC6B452CBEB}"/>
              </a:ext>
            </a:extLst>
          </p:cNvPr>
          <p:cNvPicPr>
            <a:picLocks noChangeAspect="1"/>
          </p:cNvPicPr>
          <p:nvPr/>
        </p:nvPicPr>
        <p:blipFill>
          <a:blip r:embed="rId2"/>
          <a:stretch>
            <a:fillRect/>
          </a:stretch>
        </p:blipFill>
        <p:spPr>
          <a:xfrm>
            <a:off x="666750" y="828675"/>
            <a:ext cx="7810500" cy="3486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A note regarding fines on recalled items returned late</a:t>
            </a:r>
            <a:endParaRPr lang="en-US" sz="2200" dirty="0"/>
          </a:p>
        </p:txBody>
      </p:sp>
      <p:sp>
        <p:nvSpPr>
          <p:cNvPr id="6" name="Rectangle 5">
            <a:extLst>
              <a:ext uri="{FF2B5EF4-FFF2-40B4-BE49-F238E27FC236}">
                <a16:creationId xmlns:a16="http://schemas.microsoft.com/office/drawing/2014/main" id="{41F6559B-42FB-4E2D-A794-C55FEB561E64}"/>
              </a:ext>
            </a:extLst>
          </p:cNvPr>
          <p:cNvSpPr/>
          <p:nvPr/>
        </p:nvSpPr>
        <p:spPr>
          <a:xfrm>
            <a:off x="1328268" y="3182326"/>
            <a:ext cx="1731564"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1328268" y="2796846"/>
            <a:ext cx="19802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597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When an item is on loan and a request is made on the item, it is possible that a "recall request" be created on the item.</a:t>
            </a:r>
          </a:p>
          <a:p>
            <a:r>
              <a:rPr lang="en-US" sz="2000" dirty="0"/>
              <a:t>The "recall request" does as follows:</a:t>
            </a:r>
          </a:p>
          <a:p>
            <a:pPr lvl="1"/>
            <a:r>
              <a:rPr lang="en-US" sz="1600" dirty="0"/>
              <a:t>Changes the status of the loaned to "Recalled"</a:t>
            </a:r>
          </a:p>
          <a:p>
            <a:pPr lvl="1"/>
            <a:r>
              <a:rPr lang="en-US" sz="1600" dirty="0"/>
              <a:t>Sends a letter to the patron stating that the loan has been recalled</a:t>
            </a:r>
          </a:p>
          <a:p>
            <a:pPr lvl="1"/>
            <a:r>
              <a:rPr lang="en-US" sz="1600" dirty="0"/>
              <a:t>Depending on configuration it may also shorten the loan period of the item (make the due date earlier than it originally was).  If the loan period is shortened, then the new due date will appear in the letter to the patron.</a:t>
            </a:r>
          </a:p>
          <a:p>
            <a:endParaRPr lang="en-US" sz="2000" dirty="0"/>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The institution can configure Alma to send a recall request for specific situations, such as (but not only)</a:t>
            </a:r>
          </a:p>
          <a:p>
            <a:pPr lvl="1"/>
            <a:r>
              <a:rPr lang="en-US" dirty="0"/>
              <a:t>If a "booking request" is made on an item which is on loan.</a:t>
            </a:r>
          </a:p>
          <a:p>
            <a:pPr lvl="1"/>
            <a:r>
              <a:rPr lang="en-US" dirty="0"/>
              <a:t>If a "digitization request" is made on an item which is on loan.</a:t>
            </a:r>
          </a:p>
          <a:p>
            <a:pPr lvl="1"/>
            <a:r>
              <a:rPr lang="en-US" dirty="0"/>
              <a:t>If a "patron physical item request" is made on an item which is on loan.</a:t>
            </a:r>
          </a:p>
          <a:p>
            <a:pPr lvl="1"/>
            <a:r>
              <a:rPr lang="en-US" dirty="0"/>
              <a:t>If a "move permanently" or "move temporarily" request is made on an item which is on loan.</a:t>
            </a:r>
          </a:p>
          <a:p>
            <a:r>
              <a:rPr lang="en-US" sz="2000" dirty="0"/>
              <a:t>For list of all situations whereby a recall request can be triggered see the table at </a:t>
            </a:r>
            <a:r>
              <a:rPr lang="en-US" sz="2000" dirty="0">
                <a:hlinkClick r:id="rId2"/>
              </a:rPr>
              <a:t>Configuring Loan Recall Requests with "Is Recallable" set to "true"</a:t>
            </a:r>
            <a:r>
              <a:rPr lang="en-US" sz="2000" dirty="0"/>
              <a:t>.</a:t>
            </a:r>
          </a:p>
          <a:p>
            <a:endParaRPr lang="en-US" sz="2000" dirty="0"/>
          </a:p>
          <a:p>
            <a:endParaRPr lang="en-US" sz="2000" dirty="0"/>
          </a:p>
          <a:p>
            <a:endParaRPr lang="en-US" sz="2000" dirty="0"/>
          </a:p>
        </p:txBody>
      </p:sp>
    </p:spTree>
    <p:extLst>
      <p:ext uri="{BB962C8B-B14F-4D97-AF65-F5344CB8AC3E}">
        <p14:creationId xmlns:p14="http://schemas.microsoft.com/office/powerpoint/2010/main" val="53086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In this presentation we will show how the recall is set up and works for the situation in which a "patron physical item request" is made on an item which is on loan.</a:t>
            </a:r>
          </a:p>
          <a:p>
            <a:endParaRPr lang="en-US" sz="2000" dirty="0"/>
          </a:p>
          <a:p>
            <a:endParaRPr lang="en-US" sz="2000" dirty="0"/>
          </a:p>
          <a:p>
            <a:endParaRPr lang="en-US" sz="2000" dirty="0"/>
          </a:p>
        </p:txBody>
      </p:sp>
    </p:spTree>
    <p:extLst>
      <p:ext uri="{BB962C8B-B14F-4D97-AF65-F5344CB8AC3E}">
        <p14:creationId xmlns:p14="http://schemas.microsoft.com/office/powerpoint/2010/main" val="384375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486" cy="1240583"/>
          </a:xfrm>
        </p:spPr>
        <p:txBody>
          <a:bodyPr/>
          <a:lstStyle/>
          <a:p>
            <a:pPr algn="ctr"/>
            <a:r>
              <a:rPr lang="en-US" sz="2400" dirty="0"/>
              <a:t>Configuring Loan Recall Requests with "Is Recallable" set to "true"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7</a:t>
            </a:fld>
            <a:endParaRPr lang="en-US" dirty="0"/>
          </a:p>
        </p:txBody>
      </p:sp>
      <p:pic>
        <p:nvPicPr>
          <p:cNvPr id="6" name="Picture 5" descr="A person wearing a suit and tie&#10;&#10;Description automatically generated">
            <a:extLst>
              <a:ext uri="{FF2B5EF4-FFF2-40B4-BE49-F238E27FC236}">
                <a16:creationId xmlns:a16="http://schemas.microsoft.com/office/drawing/2014/main" id="{89AE9009-C523-44BA-A945-509A74DA5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3" y="0"/>
            <a:ext cx="5435583" cy="3170757"/>
          </a:xfrm>
          <a:prstGeom prst="rect">
            <a:avLst/>
          </a:prstGeom>
        </p:spPr>
      </p:pic>
    </p:spTree>
    <p:extLst>
      <p:ext uri="{BB962C8B-B14F-4D97-AF65-F5344CB8AC3E}">
        <p14:creationId xmlns:p14="http://schemas.microsoft.com/office/powerpoint/2010/main" val="90961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Configuring Loan Recall Requests with "Is Recallable" set to "true"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000" dirty="0"/>
              <a:t>The configuration for loan recall requests involves multiple components, primarily:</a:t>
            </a:r>
          </a:p>
          <a:p>
            <a:pPr lvl="1"/>
            <a:r>
              <a:rPr lang="en-US" dirty="0"/>
              <a:t>The "Loan Recalls Configuration" mapping table, which states in which situations a recall is triggered</a:t>
            </a:r>
          </a:p>
          <a:p>
            <a:pPr lvl="1"/>
            <a:r>
              <a:rPr lang="en-US" dirty="0"/>
              <a:t>The policy "Is Recallable", which states if the item is recallable.  The policy is part of the relevant Terms of Use.</a:t>
            </a:r>
          </a:p>
          <a:p>
            <a:pPr lvl="1"/>
            <a:r>
              <a:rPr lang="en-US" dirty="0"/>
              <a:t>The policy "Recall Period", which determines the amount of time that a patron has to return a recalled item.  The policy is part of the relevant Terms of Use.</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07683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Configuring Loan Recall Requests with "Is Recallable" set to "true"</a:t>
            </a:r>
          </a:p>
        </p:txBody>
      </p:sp>
      <p:pic>
        <p:nvPicPr>
          <p:cNvPr id="7" name="Picture 6">
            <a:extLst>
              <a:ext uri="{FF2B5EF4-FFF2-40B4-BE49-F238E27FC236}">
                <a16:creationId xmlns:a16="http://schemas.microsoft.com/office/drawing/2014/main" id="{CEC06056-045C-4000-90A6-7E739A7DC6A3}"/>
              </a:ext>
            </a:extLst>
          </p:cNvPr>
          <p:cNvPicPr>
            <a:picLocks noChangeAspect="1"/>
          </p:cNvPicPr>
          <p:nvPr/>
        </p:nvPicPr>
        <p:blipFill>
          <a:blip r:embed="rId2"/>
          <a:stretch>
            <a:fillRect/>
          </a:stretch>
        </p:blipFill>
        <p:spPr>
          <a:xfrm>
            <a:off x="3048000" y="1655415"/>
            <a:ext cx="3048000" cy="3076575"/>
          </a:xfrm>
          <a:prstGeom prst="rect">
            <a:avLst/>
          </a:prstGeom>
        </p:spPr>
      </p:pic>
      <p:sp>
        <p:nvSpPr>
          <p:cNvPr id="8" name="Rectangle 7">
            <a:extLst>
              <a:ext uri="{FF2B5EF4-FFF2-40B4-BE49-F238E27FC236}">
                <a16:creationId xmlns:a16="http://schemas.microsoft.com/office/drawing/2014/main" id="{F0AACBA9-6B40-436D-BC76-C70E4D7CECFC}"/>
              </a:ext>
            </a:extLst>
          </p:cNvPr>
          <p:cNvSpPr/>
          <p:nvPr/>
        </p:nvSpPr>
        <p:spPr>
          <a:xfrm>
            <a:off x="3059832" y="2689647"/>
            <a:ext cx="7200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810763-B186-4D72-9A14-07A7A88D1B2E}"/>
              </a:ext>
            </a:extLst>
          </p:cNvPr>
          <p:cNvSpPr/>
          <p:nvPr/>
        </p:nvSpPr>
        <p:spPr>
          <a:xfrm>
            <a:off x="4002863" y="3258784"/>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47E479-70F5-452B-BC98-464E0CC1BB21}"/>
              </a:ext>
            </a:extLst>
          </p:cNvPr>
          <p:cNvSpPr/>
          <p:nvPr/>
        </p:nvSpPr>
        <p:spPr>
          <a:xfrm>
            <a:off x="179512" y="773291"/>
            <a:ext cx="8856984" cy="646331"/>
          </a:xfrm>
          <a:prstGeom prst="rect">
            <a:avLst/>
          </a:prstGeom>
        </p:spPr>
        <p:txBody>
          <a:bodyPr vert="horz" lIns="91440" tIns="45720" rIns="91440" bIns="45720" rtlCol="0">
            <a:normAutofit lnSpcReduction="10000"/>
          </a:bodyPr>
          <a:lstStyle/>
          <a:p>
            <a:pPr marL="228600" indent="-228600">
              <a:spcBef>
                <a:spcPts val="600"/>
              </a:spcBef>
              <a:buClr>
                <a:schemeClr val="accent1"/>
              </a:buClr>
              <a:buFont typeface="Arial" panose="020B0604020202020204" pitchFamily="34" charset="0"/>
              <a:buChar char="•"/>
            </a:pPr>
            <a:r>
              <a:rPr lang="en-US" sz="2000" dirty="0">
                <a:solidFill>
                  <a:schemeClr val="tx1">
                    <a:lumMod val="85000"/>
                    <a:lumOff val="15000"/>
                  </a:schemeClr>
                </a:solidFill>
              </a:rPr>
              <a:t>The "Loan Recalls Configuration" mapping table is accessible at "Configuration &gt; Fulfillment &gt; Physical Fulfillment &gt; Loan Recalls Configuration". </a:t>
            </a:r>
          </a:p>
        </p:txBody>
      </p:sp>
    </p:spTree>
    <p:extLst>
      <p:ext uri="{BB962C8B-B14F-4D97-AF65-F5344CB8AC3E}">
        <p14:creationId xmlns:p14="http://schemas.microsoft.com/office/powerpoint/2010/main" val="417298943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19240</TotalTime>
  <Words>1707</Words>
  <Application>Microsoft Office PowerPoint</Application>
  <PresentationFormat>On-screen Show (16:9)</PresentationFormat>
  <Paragraphs>146</Paragraphs>
  <Slides>36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Introduction </vt:lpstr>
      <vt:lpstr>Introduction </vt:lpstr>
      <vt:lpstr>Configuring Loan Recall Requests with "Is Recallable" set to "true"</vt:lpstr>
      <vt:lpstr>Configuring Loan Recall Requests with "Is Recallable" set to "true"</vt:lpstr>
      <vt:lpstr>Configuring Loan Recall Requests with "Is Recallable" set to "true"</vt:lpstr>
      <vt:lpstr>Configuring Loan Recall Requests with "Is Recallable" set to "true"</vt:lpstr>
      <vt:lpstr>Configuring Loan Recall Requests with "Is Recallable" set to "true"</vt:lpstr>
      <vt:lpstr>Configuring Loan Recall Requests with "Is Recallable" set to "true"</vt:lpstr>
      <vt:lpstr>Configuring Loan Recall Requests with "Is Recallable" set to "true"</vt:lpstr>
      <vt:lpstr>Configuring Loan Recall Requests with "Is Recallable" set to "true"</vt:lpstr>
      <vt:lpstr>Real use case with "Is Recallable" set to "true" </vt:lpstr>
      <vt:lpstr>Real use case with "Is Recallable" set to "true" </vt:lpstr>
      <vt:lpstr>Real use case with "Is Recallable" set to "true" </vt:lpstr>
      <vt:lpstr>Real use case with "Is Recallable" set to "true" </vt:lpstr>
      <vt:lpstr>Real use case with "Is Recallable" set to "true" </vt:lpstr>
      <vt:lpstr>Real use case with "Is Recallable" set to "true" </vt:lpstr>
      <vt:lpstr>Real use case with "Is Recallable" set to "true" </vt:lpstr>
      <vt:lpstr>Real use case with "Is Recallable" set to "true" </vt:lpstr>
      <vt:lpstr>Real use case with "Is Recallable" set to "true" </vt:lpstr>
      <vt:lpstr>Configuring Loan Recall Requests with "Is Recallable" set to "false"</vt:lpstr>
      <vt:lpstr>Configuring Loan Recall Requests with "Is Recallable" set to "false" </vt:lpstr>
      <vt:lpstr>Configuring Loan Recall Requests with "Is Recallable" set to "false" </vt:lpstr>
      <vt:lpstr>Real use case with "Is Recallable" set to "false" </vt:lpstr>
      <vt:lpstr>Real use case with "Is Recallable" set to "false" </vt:lpstr>
      <vt:lpstr>Real use case with "Is Recallable" set to "false" </vt:lpstr>
      <vt:lpstr>Real use case with "Is Recallable" set to "false" </vt:lpstr>
      <vt:lpstr>Real use case with "Is Recallable" set to "false" </vt:lpstr>
      <vt:lpstr>Real use case with "Is Recallable" set to "false" </vt:lpstr>
      <vt:lpstr>A note regarding fines on recalled items returned late</vt:lpstr>
      <vt:lpstr>A note regarding fines on recalled items returned late</vt:lpstr>
      <vt:lpstr>A note regarding fines on recalled items returned late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1831</cp:revision>
  <dcterms:created xsi:type="dcterms:W3CDTF">2017-01-02T15:10:30Z</dcterms:created>
  <dcterms:modified xsi:type="dcterms:W3CDTF">2021-07-01T13:53:14Z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